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39200" cy="2524262"/>
          </a:xfrm>
        </p:spPr>
        <p:txBody>
          <a:bodyPr>
            <a:normAutofit/>
          </a:bodyPr>
          <a:lstStyle/>
          <a:p>
            <a:pPr algn="r"/>
            <a:r>
              <a:rPr lang="ru-RU" b="1" i="1" u="sng" dirty="0" smtClean="0">
                <a:solidFill>
                  <a:schemeClr val="tx2"/>
                </a:solidFill>
              </a:rPr>
              <a:t>Глаголы, </a:t>
            </a:r>
            <a:r>
              <a:rPr lang="ru-RU" b="1" i="1" u="sng" dirty="0" smtClean="0">
                <a:solidFill>
                  <a:schemeClr val="tx2"/>
                </a:solidFill>
              </a:rPr>
              <a:t>вводящие косвенную речь</a:t>
            </a:r>
            <a:br>
              <a:rPr lang="ru-RU" b="1" i="1" u="sng" dirty="0" smtClean="0">
                <a:solidFill>
                  <a:schemeClr val="tx2"/>
                </a:solidFill>
              </a:rPr>
            </a:br>
            <a:r>
              <a:rPr lang="ru-RU" b="1" i="1" u="sng" dirty="0" smtClean="0">
                <a:solidFill>
                  <a:schemeClr val="tx2"/>
                </a:solidFill>
              </a:rPr>
              <a:t>8 класс</a:t>
            </a:r>
            <a:endParaRPr lang="ru-RU" b="1" i="1" u="sng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005064"/>
            <a:ext cx="3744416" cy="165618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Учитель иностранного языка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МОУ ИРМО Хомутовская СОШ№ 1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Шустова И. 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6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340768"/>
            <a:ext cx="802888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i="1" u="sng" dirty="0" err="1" smtClean="0">
                <a:solidFill>
                  <a:schemeClr val="tx1"/>
                </a:solidFill>
              </a:rPr>
              <a:t>Past</a:t>
            </a:r>
            <a:r>
              <a:rPr lang="de-DE" sz="2800" b="1" i="1" u="sng" dirty="0" smtClean="0">
                <a:solidFill>
                  <a:schemeClr val="tx1"/>
                </a:solidFill>
              </a:rPr>
              <a:t> </a:t>
            </a:r>
            <a:r>
              <a:rPr lang="de-DE" sz="2800" b="1" i="1" u="sng" dirty="0" err="1">
                <a:solidFill>
                  <a:schemeClr val="tx1"/>
                </a:solidFill>
              </a:rPr>
              <a:t>perfect</a:t>
            </a:r>
            <a:r>
              <a:rPr lang="de-DE" sz="2800" b="1" i="1" u="sng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часто используется в косвенной речи не только после глагола </a:t>
            </a:r>
            <a:r>
              <a:rPr lang="de-DE" sz="2800" b="1" dirty="0" err="1">
                <a:solidFill>
                  <a:srgbClr val="FF0000"/>
                </a:solidFill>
              </a:rPr>
              <a:t>said</a:t>
            </a:r>
            <a:r>
              <a:rPr lang="de-DE" sz="2800" b="1" dirty="0">
                <a:solidFill>
                  <a:schemeClr val="tx1"/>
                </a:solidFill>
              </a:rPr>
              <a:t>, </a:t>
            </a:r>
            <a:r>
              <a:rPr lang="ru-RU" sz="2800" b="1" dirty="0">
                <a:solidFill>
                  <a:schemeClr val="tx1"/>
                </a:solidFill>
              </a:rPr>
              <a:t>но и </a:t>
            </a:r>
            <a:r>
              <a:rPr lang="de-DE" sz="2800" b="1" dirty="0" err="1">
                <a:solidFill>
                  <a:srgbClr val="FF0000"/>
                </a:solidFill>
              </a:rPr>
              <a:t>told</a:t>
            </a:r>
            <a:r>
              <a:rPr lang="de-DE" sz="2800" b="1" dirty="0">
                <a:solidFill>
                  <a:srgbClr val="FF0000"/>
                </a:solidFill>
              </a:rPr>
              <a:t>, </a:t>
            </a:r>
            <a:r>
              <a:rPr lang="de-DE" sz="2800" b="1" dirty="0" err="1">
                <a:solidFill>
                  <a:srgbClr val="FF0000"/>
                </a:solidFill>
              </a:rPr>
              <a:t>asked</a:t>
            </a:r>
            <a:r>
              <a:rPr lang="de-DE" sz="2800" b="1" dirty="0">
                <a:solidFill>
                  <a:srgbClr val="FF0000"/>
                </a:solidFill>
              </a:rPr>
              <a:t>, </a:t>
            </a:r>
            <a:r>
              <a:rPr lang="de-DE" sz="2800" b="1" dirty="0" err="1">
                <a:solidFill>
                  <a:srgbClr val="FF0000"/>
                </a:solidFill>
              </a:rPr>
              <a:t>shouted</a:t>
            </a:r>
            <a:r>
              <a:rPr lang="de-DE" sz="2800" b="1" dirty="0">
                <a:solidFill>
                  <a:srgbClr val="FF0000"/>
                </a:solidFill>
              </a:rPr>
              <a:t>, </a:t>
            </a:r>
            <a:r>
              <a:rPr lang="de-DE" sz="2800" b="1" dirty="0" err="1">
                <a:solidFill>
                  <a:srgbClr val="FF0000"/>
                </a:solidFill>
              </a:rPr>
              <a:t>explained</a:t>
            </a:r>
            <a:r>
              <a:rPr lang="de-DE" sz="2800" b="1" dirty="0">
                <a:solidFill>
                  <a:srgbClr val="FF0000"/>
                </a:solidFill>
              </a:rPr>
              <a:t>, </a:t>
            </a:r>
            <a:r>
              <a:rPr lang="de-DE" sz="2800" b="1" dirty="0" err="1">
                <a:solidFill>
                  <a:srgbClr val="FF0000"/>
                </a:solidFill>
              </a:rPr>
              <a:t>wondered</a:t>
            </a:r>
            <a:r>
              <a:rPr lang="de-DE" sz="2800" b="1" dirty="0">
                <a:solidFill>
                  <a:srgbClr val="FF0000"/>
                </a:solidFill>
              </a:rPr>
              <a:t>, </a:t>
            </a:r>
            <a:r>
              <a:rPr lang="de-DE" sz="2800" b="1" dirty="0" err="1">
                <a:solidFill>
                  <a:srgbClr val="FF0000"/>
                </a:solidFill>
              </a:rPr>
              <a:t>wanted</a:t>
            </a:r>
            <a:r>
              <a:rPr lang="de-DE" sz="2800" b="1" dirty="0">
                <a:solidFill>
                  <a:srgbClr val="FF0000"/>
                </a:solidFill>
              </a:rPr>
              <a:t> (to </a:t>
            </a:r>
            <a:r>
              <a:rPr lang="de-DE" sz="2800" b="1" dirty="0" err="1">
                <a:solidFill>
                  <a:srgbClr val="FF0000"/>
                </a:solidFill>
              </a:rPr>
              <a:t>know</a:t>
            </a:r>
            <a:r>
              <a:rPr lang="de-DE" sz="2800" b="1" dirty="0">
                <a:solidFill>
                  <a:srgbClr val="FF0000"/>
                </a:solidFill>
              </a:rPr>
              <a:t>) </a:t>
            </a:r>
            <a:r>
              <a:rPr lang="ru-RU" sz="2800" b="1" dirty="0">
                <a:solidFill>
                  <a:schemeClr val="tx1"/>
                </a:solidFill>
              </a:rPr>
              <a:t>и </a:t>
            </a:r>
            <a:r>
              <a:rPr lang="ru-RU" sz="2800" b="1" dirty="0" smtClean="0">
                <a:solidFill>
                  <a:schemeClr val="tx1"/>
                </a:solidFill>
              </a:rPr>
              <a:t>т.д.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800" i="1" dirty="0">
                <a:solidFill>
                  <a:schemeClr val="tx1"/>
                </a:solidFill>
              </a:rPr>
              <a:t>I </a:t>
            </a:r>
            <a:r>
              <a:rPr lang="de-DE" sz="2800" i="1" dirty="0" err="1">
                <a:solidFill>
                  <a:srgbClr val="FF0000"/>
                </a:solidFill>
              </a:rPr>
              <a:t>explained</a:t>
            </a:r>
            <a:r>
              <a:rPr lang="de-DE" sz="2800" i="1" dirty="0">
                <a:solidFill>
                  <a:schemeClr val="tx1"/>
                </a:solidFill>
              </a:rPr>
              <a:t> to Alice </a:t>
            </a:r>
            <a:r>
              <a:rPr lang="de-DE" sz="2800" i="1" dirty="0" err="1">
                <a:solidFill>
                  <a:schemeClr val="tx1"/>
                </a:solidFill>
              </a:rPr>
              <a:t>that</a:t>
            </a:r>
            <a:r>
              <a:rPr lang="de-DE" sz="2800" i="1" dirty="0">
                <a:solidFill>
                  <a:schemeClr val="tx1"/>
                </a:solidFill>
              </a:rPr>
              <a:t> I </a:t>
            </a:r>
            <a:r>
              <a:rPr lang="de-DE" sz="2800" i="1" dirty="0" err="1">
                <a:solidFill>
                  <a:schemeClr val="tx1"/>
                </a:solidFill>
              </a:rPr>
              <a:t>had</a:t>
            </a:r>
            <a:r>
              <a:rPr lang="de-DE" sz="2800" i="1" dirty="0">
                <a:solidFill>
                  <a:schemeClr val="tx1"/>
                </a:solidFill>
              </a:rPr>
              <a:t> </a:t>
            </a:r>
            <a:r>
              <a:rPr lang="de-DE" sz="2800" i="1" dirty="0" err="1">
                <a:solidFill>
                  <a:schemeClr val="tx1"/>
                </a:solidFill>
              </a:rPr>
              <a:t>never</a:t>
            </a:r>
            <a:r>
              <a:rPr lang="de-DE" sz="2800" i="1" dirty="0">
                <a:solidFill>
                  <a:schemeClr val="tx1"/>
                </a:solidFill>
              </a:rPr>
              <a:t> </a:t>
            </a:r>
            <a:r>
              <a:rPr lang="de-DE" sz="2800" i="1" dirty="0" err="1">
                <a:solidFill>
                  <a:schemeClr val="tx1"/>
                </a:solidFill>
              </a:rPr>
              <a:t>been</a:t>
            </a:r>
            <a:r>
              <a:rPr lang="de-DE" sz="2800" i="1" dirty="0">
                <a:solidFill>
                  <a:schemeClr val="tx1"/>
                </a:solidFill>
              </a:rPr>
              <a:t> to </a:t>
            </a:r>
            <a:r>
              <a:rPr lang="de-DE" sz="2800" i="1" dirty="0" err="1" smtClean="0">
                <a:solidFill>
                  <a:schemeClr val="tx1"/>
                </a:solidFill>
              </a:rPr>
              <a:t>India</a:t>
            </a:r>
            <a:endParaRPr lang="ru-RU" sz="2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800" i="1" dirty="0" err="1">
                <a:solidFill>
                  <a:schemeClr val="tx1"/>
                </a:solidFill>
              </a:rPr>
              <a:t>She</a:t>
            </a:r>
            <a:r>
              <a:rPr lang="de-DE" sz="2800" i="1" dirty="0">
                <a:solidFill>
                  <a:schemeClr val="tx1"/>
                </a:solidFill>
              </a:rPr>
              <a:t> </a:t>
            </a:r>
            <a:r>
              <a:rPr lang="de-DE" sz="2800" i="1" dirty="0" err="1">
                <a:solidFill>
                  <a:srgbClr val="FF0000"/>
                </a:solidFill>
              </a:rPr>
              <a:t>asked</a:t>
            </a:r>
            <a:r>
              <a:rPr lang="de-DE" sz="2800" i="1" dirty="0">
                <a:solidFill>
                  <a:schemeClr val="tx1"/>
                </a:solidFill>
              </a:rPr>
              <a:t> </a:t>
            </a:r>
            <a:r>
              <a:rPr lang="de-DE" sz="2800" i="1" dirty="0" err="1">
                <a:solidFill>
                  <a:schemeClr val="tx1"/>
                </a:solidFill>
              </a:rPr>
              <a:t>if</a:t>
            </a:r>
            <a:r>
              <a:rPr lang="de-DE" sz="2800" i="1" dirty="0">
                <a:solidFill>
                  <a:schemeClr val="tx1"/>
                </a:solidFill>
              </a:rPr>
              <a:t> John </a:t>
            </a:r>
            <a:r>
              <a:rPr lang="de-DE" sz="2800" i="1" dirty="0" err="1">
                <a:solidFill>
                  <a:schemeClr val="tx1"/>
                </a:solidFill>
              </a:rPr>
              <a:t>had</a:t>
            </a:r>
            <a:r>
              <a:rPr lang="de-DE" sz="2800" i="1" dirty="0">
                <a:solidFill>
                  <a:schemeClr val="tx1"/>
                </a:solidFill>
              </a:rPr>
              <a:t> </a:t>
            </a:r>
            <a:r>
              <a:rPr lang="de-DE" sz="2800" i="1" dirty="0" err="1">
                <a:solidFill>
                  <a:schemeClr val="tx1"/>
                </a:solidFill>
              </a:rPr>
              <a:t>read</a:t>
            </a:r>
            <a:r>
              <a:rPr lang="de-DE" sz="2800" i="1" dirty="0">
                <a:solidFill>
                  <a:schemeClr val="tx1"/>
                </a:solidFill>
              </a:rPr>
              <a:t> the </a:t>
            </a:r>
            <a:r>
              <a:rPr lang="de-DE" sz="2800" i="1" dirty="0" err="1">
                <a:solidFill>
                  <a:schemeClr val="tx1"/>
                </a:solidFill>
              </a:rPr>
              <a:t>book</a:t>
            </a:r>
            <a:r>
              <a:rPr lang="de-DE" sz="2800" i="1" dirty="0">
                <a:solidFill>
                  <a:schemeClr val="tx1"/>
                </a:solidFill>
              </a:rPr>
              <a:t>. </a:t>
            </a:r>
            <a:endParaRPr lang="ru-RU" sz="2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800" i="1" dirty="0" err="1">
                <a:solidFill>
                  <a:schemeClr val="tx1"/>
                </a:solidFill>
              </a:rPr>
              <a:t>She</a:t>
            </a:r>
            <a:r>
              <a:rPr lang="de-DE" sz="2800" i="1" dirty="0">
                <a:solidFill>
                  <a:schemeClr val="tx1"/>
                </a:solidFill>
              </a:rPr>
              <a:t> </a:t>
            </a:r>
            <a:r>
              <a:rPr lang="de-DE" sz="2800" i="1" dirty="0" err="1">
                <a:solidFill>
                  <a:srgbClr val="FF0000"/>
                </a:solidFill>
              </a:rPr>
              <a:t>wondered</a:t>
            </a:r>
            <a:r>
              <a:rPr lang="de-DE" sz="2800" i="1" dirty="0">
                <a:solidFill>
                  <a:schemeClr val="tx1"/>
                </a:solidFill>
              </a:rPr>
              <a:t> </a:t>
            </a:r>
            <a:r>
              <a:rPr lang="de-DE" sz="2800" i="1" dirty="0" err="1">
                <a:solidFill>
                  <a:schemeClr val="tx1"/>
                </a:solidFill>
              </a:rPr>
              <a:t>who</a:t>
            </a:r>
            <a:r>
              <a:rPr lang="de-DE" sz="2800" i="1" dirty="0">
                <a:solidFill>
                  <a:schemeClr val="tx1"/>
                </a:solidFill>
              </a:rPr>
              <a:t> </a:t>
            </a:r>
            <a:r>
              <a:rPr lang="de-DE" sz="2800" i="1" dirty="0" err="1">
                <a:solidFill>
                  <a:schemeClr val="tx1"/>
                </a:solidFill>
              </a:rPr>
              <a:t>had</a:t>
            </a:r>
            <a:r>
              <a:rPr lang="de-DE" sz="2800" i="1" dirty="0">
                <a:solidFill>
                  <a:schemeClr val="tx1"/>
                </a:solidFill>
              </a:rPr>
              <a:t> </a:t>
            </a:r>
            <a:r>
              <a:rPr lang="de-DE" sz="2800" i="1" dirty="0" err="1">
                <a:solidFill>
                  <a:schemeClr val="tx1"/>
                </a:solidFill>
              </a:rPr>
              <a:t>left</a:t>
            </a:r>
            <a:r>
              <a:rPr lang="de-DE" sz="2800" i="1" dirty="0">
                <a:solidFill>
                  <a:schemeClr val="tx1"/>
                </a:solidFill>
              </a:rPr>
              <a:t> the </a:t>
            </a:r>
            <a:r>
              <a:rPr lang="de-DE" sz="2800" i="1" dirty="0" err="1">
                <a:solidFill>
                  <a:schemeClr val="tx1"/>
                </a:solidFill>
              </a:rPr>
              <a:t>door</a:t>
            </a:r>
            <a:r>
              <a:rPr lang="de-DE" sz="2800" i="1" dirty="0">
                <a:solidFill>
                  <a:schemeClr val="tx1"/>
                </a:solidFill>
              </a:rPr>
              <a:t> open. 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8328"/>
            <a:ext cx="6696744" cy="78641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Обратите особое </a:t>
            </a:r>
            <a:r>
              <a:rPr lang="ru-RU" b="1" dirty="0" smtClean="0">
                <a:solidFill>
                  <a:schemeClr val="tx2"/>
                </a:solidFill>
              </a:rPr>
              <a:t>внимание!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099" y="4725144"/>
            <a:ext cx="1924382" cy="1967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43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980728"/>
            <a:ext cx="7956872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2. При переводе прямой речи в косвенную данные глаголы часто заменяют глагол </a:t>
            </a:r>
            <a:r>
              <a:rPr lang="de-DE" sz="2800" b="1" i="1" u="sng" dirty="0" err="1">
                <a:solidFill>
                  <a:schemeClr val="tx1"/>
                </a:solidFill>
              </a:rPr>
              <a:t>said</a:t>
            </a:r>
            <a:r>
              <a:rPr lang="de-DE" sz="2800" b="1" dirty="0">
                <a:solidFill>
                  <a:schemeClr val="tx1"/>
                </a:solidFill>
              </a:rPr>
              <a:t>. </a:t>
            </a:r>
            <a:endParaRPr lang="de-DE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Сравните:</a:t>
            </a:r>
          </a:p>
          <a:p>
            <a:pPr marL="0" indent="0">
              <a:buNone/>
            </a:pP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800" dirty="0"/>
              <a:t>James </a:t>
            </a:r>
            <a:r>
              <a:rPr lang="de-DE" sz="2800" b="1" dirty="0" err="1"/>
              <a:t>said</a:t>
            </a:r>
            <a:r>
              <a:rPr lang="de-DE" sz="2800" dirty="0"/>
              <a:t>: "I </a:t>
            </a:r>
            <a:r>
              <a:rPr lang="de-DE" sz="2800" dirty="0" err="1"/>
              <a:t>didn't</a:t>
            </a:r>
            <a:r>
              <a:rPr lang="de-DE" sz="2800" dirty="0"/>
              <a:t> </a:t>
            </a:r>
            <a:r>
              <a:rPr lang="de-DE" sz="2800" dirty="0" err="1"/>
              <a:t>understand</a:t>
            </a:r>
            <a:r>
              <a:rPr lang="de-DE" sz="2800" dirty="0"/>
              <a:t> you." </a:t>
            </a: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James </a:t>
            </a:r>
            <a:r>
              <a:rPr lang="de-DE" sz="2800" b="1" dirty="0" err="1" smtClean="0">
                <a:solidFill>
                  <a:srgbClr val="FF0000"/>
                </a:solidFill>
              </a:rPr>
              <a:t>explained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/>
              <a:t>he </a:t>
            </a:r>
            <a:r>
              <a:rPr lang="de-DE" sz="2800" dirty="0" err="1"/>
              <a:t>hadn't</a:t>
            </a:r>
            <a:r>
              <a:rPr lang="de-DE" sz="2800" dirty="0"/>
              <a:t> </a:t>
            </a:r>
            <a:r>
              <a:rPr lang="de-DE" sz="2800" dirty="0" err="1"/>
              <a:t>understood</a:t>
            </a:r>
            <a:r>
              <a:rPr lang="de-DE" sz="2800" dirty="0"/>
              <a:t> </a:t>
            </a:r>
            <a:r>
              <a:rPr lang="de-DE" sz="2800" dirty="0" err="1" smtClean="0"/>
              <a:t>me</a:t>
            </a:r>
            <a:r>
              <a:rPr lang="ru-RU" sz="2800" dirty="0" smtClean="0"/>
              <a:t>.</a:t>
            </a:r>
            <a:endParaRPr lang="ru-RU" sz="2800" dirty="0"/>
          </a:p>
          <a:p>
            <a:pPr marL="0" indent="0">
              <a:buNone/>
            </a:pPr>
            <a:r>
              <a:rPr lang="de-DE" sz="2800" dirty="0"/>
              <a:t>Polly </a:t>
            </a:r>
            <a:r>
              <a:rPr lang="de-DE" sz="2800" b="1" dirty="0" err="1"/>
              <a:t>said</a:t>
            </a:r>
            <a:r>
              <a:rPr lang="de-DE" sz="2800" b="1" dirty="0"/>
              <a:t> </a:t>
            </a:r>
            <a:r>
              <a:rPr lang="de-DE" sz="2800" dirty="0"/>
              <a:t>to Tom: "I am </a:t>
            </a:r>
            <a:r>
              <a:rPr lang="de-DE" sz="2800" dirty="0" err="1"/>
              <a:t>going</a:t>
            </a:r>
            <a:r>
              <a:rPr lang="de-DE" sz="2800" dirty="0"/>
              <a:t> to the buffet." </a:t>
            </a:r>
            <a:endParaRPr lang="ru-RU" sz="2800" dirty="0" smtClean="0"/>
          </a:p>
          <a:p>
            <a:pPr marL="0" indent="0">
              <a:buNone/>
            </a:pPr>
            <a:r>
              <a:rPr lang="de-DE" sz="2800" dirty="0" smtClean="0"/>
              <a:t>Polly </a:t>
            </a:r>
            <a:r>
              <a:rPr lang="de-DE" sz="2800" b="1" dirty="0" err="1">
                <a:solidFill>
                  <a:srgbClr val="FF0000"/>
                </a:solidFill>
              </a:rPr>
              <a:t>told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Tom </a:t>
            </a:r>
            <a:r>
              <a:rPr lang="de-DE" sz="2800" dirty="0" err="1"/>
              <a:t>she</a:t>
            </a:r>
            <a:r>
              <a:rPr lang="de-DE" sz="2800" dirty="0"/>
              <a:t> was </a:t>
            </a:r>
            <a:r>
              <a:rPr lang="de-DE" sz="2800" dirty="0" err="1"/>
              <a:t>going</a:t>
            </a:r>
            <a:r>
              <a:rPr lang="de-DE" sz="2800" dirty="0"/>
              <a:t> to the </a:t>
            </a:r>
            <a:r>
              <a:rPr lang="de-DE" sz="2800" dirty="0" smtClean="0"/>
              <a:t>buffet</a:t>
            </a:r>
            <a:endParaRPr lang="ru-RU" sz="2800" dirty="0" smtClean="0"/>
          </a:p>
          <a:p>
            <a:pPr marL="0" indent="0">
              <a:buNone/>
            </a:pPr>
            <a:r>
              <a:rPr lang="de-DE" sz="2800" dirty="0" smtClean="0"/>
              <a:t>Greg </a:t>
            </a:r>
            <a:r>
              <a:rPr lang="de-DE" sz="2800" b="1" dirty="0" err="1"/>
              <a:t>said</a:t>
            </a:r>
            <a:r>
              <a:rPr lang="de-DE" sz="2800" dirty="0"/>
              <a:t>: "</a:t>
            </a:r>
            <a:r>
              <a:rPr lang="de-DE" sz="2800" dirty="0" err="1"/>
              <a:t>Have</a:t>
            </a:r>
            <a:r>
              <a:rPr lang="de-DE" sz="2800" dirty="0"/>
              <a:t> you </a:t>
            </a:r>
            <a:r>
              <a:rPr lang="de-DE" sz="2800" dirty="0" err="1"/>
              <a:t>bought</a:t>
            </a:r>
            <a:r>
              <a:rPr lang="de-DE" sz="2800" dirty="0"/>
              <a:t> </a:t>
            </a:r>
            <a:r>
              <a:rPr lang="de-DE" sz="2800" dirty="0" err="1"/>
              <a:t>tickets</a:t>
            </a:r>
            <a:r>
              <a:rPr lang="de-DE" sz="2800" dirty="0"/>
              <a:t> for the play?" </a:t>
            </a:r>
            <a:endParaRPr lang="ru-RU" sz="2800" dirty="0" smtClean="0"/>
          </a:p>
          <a:p>
            <a:pPr marL="0" indent="0">
              <a:buNone/>
            </a:pPr>
            <a:r>
              <a:rPr lang="de-DE" sz="2800" dirty="0" smtClean="0"/>
              <a:t>Greg </a:t>
            </a:r>
            <a:r>
              <a:rPr lang="de-DE" sz="2800" b="1" dirty="0" err="1">
                <a:solidFill>
                  <a:srgbClr val="FF0000"/>
                </a:solidFill>
              </a:rPr>
              <a:t>wanted</a:t>
            </a:r>
            <a:r>
              <a:rPr lang="de-DE" sz="2800" b="1" dirty="0">
                <a:solidFill>
                  <a:srgbClr val="FF0000"/>
                </a:solidFill>
              </a:rPr>
              <a:t> to </a:t>
            </a:r>
            <a:r>
              <a:rPr lang="de-DE" sz="2800" b="1" dirty="0" err="1">
                <a:solidFill>
                  <a:srgbClr val="FF0000"/>
                </a:solidFill>
              </a:rPr>
              <a:t>know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 err="1"/>
              <a:t>if</a:t>
            </a:r>
            <a:r>
              <a:rPr lang="de-DE" sz="2800" dirty="0"/>
              <a:t> I </a:t>
            </a:r>
            <a:r>
              <a:rPr lang="de-DE" sz="2800" dirty="0" err="1"/>
              <a:t>had</a:t>
            </a:r>
            <a:r>
              <a:rPr lang="de-DE" sz="2800" dirty="0"/>
              <a:t> </a:t>
            </a:r>
            <a:r>
              <a:rPr lang="de-DE" sz="2800" dirty="0" err="1"/>
              <a:t>bought</a:t>
            </a:r>
            <a:r>
              <a:rPr lang="de-DE" sz="2800" dirty="0"/>
              <a:t> </a:t>
            </a:r>
            <a:r>
              <a:rPr lang="de-DE" sz="2800" dirty="0" err="1"/>
              <a:t>tickets</a:t>
            </a:r>
            <a:r>
              <a:rPr lang="de-DE" sz="2800" dirty="0"/>
              <a:t> for the play.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6995120" cy="642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Обрати внимание!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36912"/>
            <a:ext cx="1609903" cy="1668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87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08720"/>
            <a:ext cx="8784975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Ex.5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Mrs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Loveday</a:t>
            </a:r>
            <a:r>
              <a:rPr lang="en-US" b="1" dirty="0">
                <a:solidFill>
                  <a:schemeClr val="tx1"/>
                </a:solidFill>
              </a:rPr>
              <a:t> can't hear very well. She wants to know what these people said. Report their words for her and use the verb explain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Example: </a:t>
            </a:r>
            <a:r>
              <a:rPr lang="en-US" i="1" dirty="0" err="1">
                <a:solidFill>
                  <a:schemeClr val="tx1"/>
                </a:solidFill>
              </a:rPr>
              <a:t>Lizzy</a:t>
            </a:r>
            <a:r>
              <a:rPr lang="en-US" i="1" dirty="0">
                <a:solidFill>
                  <a:schemeClr val="tx1"/>
                </a:solidFill>
              </a:rPr>
              <a:t>: I am very </a:t>
            </a:r>
            <a:r>
              <a:rPr lang="en-US" i="1" dirty="0" smtClean="0">
                <a:solidFill>
                  <a:schemeClr val="tx1"/>
                </a:solidFill>
              </a:rPr>
              <a:t>tired.</a:t>
            </a:r>
            <a:endParaRPr lang="en-US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i="1" dirty="0" err="1">
                <a:solidFill>
                  <a:schemeClr val="tx1"/>
                </a:solidFill>
              </a:rPr>
              <a:t>Lizzy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explained</a:t>
            </a:r>
            <a:r>
              <a:rPr lang="en-US" i="1" dirty="0">
                <a:solidFill>
                  <a:schemeClr val="tx1"/>
                </a:solidFill>
              </a:rPr>
              <a:t> that she was very tired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1)</a:t>
            </a:r>
            <a:r>
              <a:rPr lang="en-US" dirty="0" err="1" smtClean="0">
                <a:solidFill>
                  <a:schemeClr val="tx1"/>
                </a:solidFill>
              </a:rPr>
              <a:t>Wendу</a:t>
            </a:r>
            <a:r>
              <a:rPr lang="en-US" dirty="0">
                <a:solidFill>
                  <a:schemeClr val="tx1"/>
                </a:solidFill>
              </a:rPr>
              <a:t>: I </a:t>
            </a:r>
            <a:r>
              <a:rPr lang="en-US" u="sng" dirty="0">
                <a:solidFill>
                  <a:schemeClr val="tx1"/>
                </a:solidFill>
              </a:rPr>
              <a:t>didn’t go </a:t>
            </a:r>
            <a:r>
              <a:rPr lang="en-US" dirty="0">
                <a:solidFill>
                  <a:schemeClr val="tx1"/>
                </a:solidFill>
              </a:rPr>
              <a:t>to the theatre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Wendy </a:t>
            </a:r>
            <a:r>
              <a:rPr lang="en-US" dirty="0">
                <a:solidFill>
                  <a:srgbClr val="FF0000"/>
                </a:solidFill>
              </a:rPr>
              <a:t>explained </a:t>
            </a:r>
            <a:r>
              <a:rPr lang="en-US" u="sng" dirty="0">
                <a:solidFill>
                  <a:schemeClr val="tx1"/>
                </a:solidFill>
              </a:rPr>
              <a:t>she hadn’t gone </a:t>
            </a:r>
            <a:r>
              <a:rPr lang="en-US" dirty="0">
                <a:solidFill>
                  <a:schemeClr val="tx1"/>
                </a:solidFill>
              </a:rPr>
              <a:t>to the theatre.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2) </a:t>
            </a:r>
            <a:r>
              <a:rPr lang="en-US" dirty="0" err="1">
                <a:solidFill>
                  <a:schemeClr val="tx1"/>
                </a:solidFill>
              </a:rPr>
              <a:t>Воris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u="sng" dirty="0">
                <a:solidFill>
                  <a:schemeClr val="tx1"/>
                </a:solidFill>
              </a:rPr>
              <a:t>My cousin arrived </a:t>
            </a:r>
            <a:r>
              <a:rPr lang="en-US" dirty="0">
                <a:solidFill>
                  <a:schemeClr val="tx1"/>
                </a:solidFill>
              </a:rPr>
              <a:t>in London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Boris </a:t>
            </a:r>
            <a:r>
              <a:rPr lang="en-US" dirty="0">
                <a:solidFill>
                  <a:srgbClr val="FF0000"/>
                </a:solidFill>
              </a:rPr>
              <a:t>explained</a:t>
            </a:r>
            <a:r>
              <a:rPr lang="en-US" dirty="0">
                <a:solidFill>
                  <a:schemeClr val="tx1"/>
                </a:solidFill>
              </a:rPr>
              <a:t> that </a:t>
            </a:r>
            <a:r>
              <a:rPr lang="en-US" u="sng" dirty="0">
                <a:solidFill>
                  <a:schemeClr val="tx1"/>
                </a:solidFill>
              </a:rPr>
              <a:t>his cousin had arrived </a:t>
            </a:r>
            <a:r>
              <a:rPr lang="en-US" dirty="0">
                <a:solidFill>
                  <a:schemeClr val="tx1"/>
                </a:solidFill>
              </a:rPr>
              <a:t>in London.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3)</a:t>
            </a:r>
            <a:r>
              <a:rPr lang="en-US" dirty="0" err="1">
                <a:solidFill>
                  <a:schemeClr val="tx1"/>
                </a:solidFill>
              </a:rPr>
              <a:t>Mrs</a:t>
            </a:r>
            <a:r>
              <a:rPr lang="en-US" dirty="0">
                <a:solidFill>
                  <a:schemeClr val="tx1"/>
                </a:solidFill>
              </a:rPr>
              <a:t> Evans: </a:t>
            </a:r>
            <a:r>
              <a:rPr lang="en-US" u="sng" dirty="0">
                <a:solidFill>
                  <a:schemeClr val="tx1"/>
                </a:solidFill>
              </a:rPr>
              <a:t>We are fond </a:t>
            </a:r>
            <a:r>
              <a:rPr lang="en-US" dirty="0">
                <a:solidFill>
                  <a:schemeClr val="tx1"/>
                </a:solidFill>
              </a:rPr>
              <a:t>of ballet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Mrs</a:t>
            </a:r>
            <a:r>
              <a:rPr lang="en-US" dirty="0">
                <a:solidFill>
                  <a:schemeClr val="tx1"/>
                </a:solidFill>
              </a:rPr>
              <a:t> Evans </a:t>
            </a:r>
            <a:r>
              <a:rPr lang="en-US" dirty="0">
                <a:solidFill>
                  <a:srgbClr val="FF0000"/>
                </a:solidFill>
              </a:rPr>
              <a:t>explained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</a:rPr>
              <a:t>they were fond </a:t>
            </a:r>
            <a:r>
              <a:rPr lang="en-US" dirty="0">
                <a:solidFill>
                  <a:schemeClr val="tx1"/>
                </a:solidFill>
              </a:rPr>
              <a:t>of ballet.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042792" cy="57039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Let’s train!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20272" y="5181194"/>
            <a:ext cx="1908212" cy="127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47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548680"/>
            <a:ext cx="8496944" cy="557748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4) </a:t>
            </a:r>
            <a:r>
              <a:rPr lang="en-US" dirty="0" err="1">
                <a:solidFill>
                  <a:schemeClr val="tx1"/>
                </a:solidFill>
              </a:rPr>
              <a:t>Сolin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u="sng" dirty="0">
                <a:solidFill>
                  <a:schemeClr val="tx1"/>
                </a:solidFill>
              </a:rPr>
              <a:t>I was late </a:t>
            </a:r>
            <a:r>
              <a:rPr lang="en-US" dirty="0">
                <a:solidFill>
                  <a:schemeClr val="tx1"/>
                </a:solidFill>
              </a:rPr>
              <a:t>for the performance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Colin </a:t>
            </a:r>
            <a:r>
              <a:rPr lang="en-US" dirty="0">
                <a:solidFill>
                  <a:srgbClr val="FF0000"/>
                </a:solidFill>
              </a:rPr>
              <a:t>explained</a:t>
            </a:r>
            <a:r>
              <a:rPr lang="en-US" dirty="0">
                <a:solidFill>
                  <a:schemeClr val="tx1"/>
                </a:solidFill>
              </a:rPr>
              <a:t> he had been late for the performance.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5) Sid: </a:t>
            </a:r>
            <a:r>
              <a:rPr lang="en-US" u="sng" dirty="0">
                <a:solidFill>
                  <a:schemeClr val="tx1"/>
                </a:solidFill>
              </a:rPr>
              <a:t>My aunt enjoyed </a:t>
            </a:r>
            <a:r>
              <a:rPr lang="en-US" dirty="0">
                <a:solidFill>
                  <a:schemeClr val="tx1"/>
                </a:solidFill>
              </a:rPr>
              <a:t>her visit to Russia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Sid </a:t>
            </a:r>
            <a:r>
              <a:rPr lang="en-US" dirty="0">
                <a:solidFill>
                  <a:srgbClr val="FF0000"/>
                </a:solidFill>
              </a:rPr>
              <a:t>explained</a:t>
            </a:r>
            <a:r>
              <a:rPr lang="en-US" dirty="0">
                <a:solidFill>
                  <a:schemeClr val="tx1"/>
                </a:solidFill>
              </a:rPr>
              <a:t> that </a:t>
            </a:r>
            <a:r>
              <a:rPr lang="en-US" u="sng" dirty="0">
                <a:solidFill>
                  <a:schemeClr val="tx1"/>
                </a:solidFill>
              </a:rPr>
              <a:t>his aunt had enjoyed </a:t>
            </a:r>
            <a:r>
              <a:rPr lang="en-US" dirty="0">
                <a:solidFill>
                  <a:schemeClr val="tx1"/>
                </a:solidFill>
              </a:rPr>
              <a:t>her visit to Russia.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6) </a:t>
            </a:r>
            <a:r>
              <a:rPr lang="en-US" dirty="0" err="1">
                <a:solidFill>
                  <a:schemeClr val="tx1"/>
                </a:solidFill>
              </a:rPr>
              <a:t>Tоnу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u="sng" dirty="0">
                <a:solidFill>
                  <a:schemeClr val="tx1"/>
                </a:solidFill>
              </a:rPr>
              <a:t>I didn’t know </a:t>
            </a:r>
            <a:r>
              <a:rPr lang="en-US" dirty="0">
                <a:solidFill>
                  <a:schemeClr val="tx1"/>
                </a:solidFill>
              </a:rPr>
              <a:t>about that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Tony </a:t>
            </a:r>
            <a:r>
              <a:rPr lang="en-US" dirty="0">
                <a:solidFill>
                  <a:srgbClr val="FF0000"/>
                </a:solidFill>
              </a:rPr>
              <a:t>explained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</a:rPr>
              <a:t>he hadn’t known </a:t>
            </a:r>
            <a:r>
              <a:rPr lang="en-US" dirty="0">
                <a:solidFill>
                  <a:schemeClr val="tx1"/>
                </a:solidFill>
              </a:rPr>
              <a:t>about that.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7) Florence: </a:t>
            </a:r>
            <a:r>
              <a:rPr lang="en-US" u="sng" dirty="0">
                <a:solidFill>
                  <a:schemeClr val="tx1"/>
                </a:solidFill>
              </a:rPr>
              <a:t>I have lost my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favourite</a:t>
            </a:r>
            <a:r>
              <a:rPr lang="en-US" dirty="0">
                <a:solidFill>
                  <a:schemeClr val="tx1"/>
                </a:solidFill>
              </a:rPr>
              <a:t> ring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Florence </a:t>
            </a:r>
            <a:r>
              <a:rPr lang="en-US" dirty="0">
                <a:solidFill>
                  <a:srgbClr val="FF0000"/>
                </a:solidFill>
              </a:rPr>
              <a:t>explained</a:t>
            </a:r>
            <a:r>
              <a:rPr lang="en-US" dirty="0">
                <a:solidFill>
                  <a:schemeClr val="tx1"/>
                </a:solidFill>
              </a:rPr>
              <a:t> that </a:t>
            </a:r>
            <a:r>
              <a:rPr lang="en-US" u="sng" dirty="0">
                <a:solidFill>
                  <a:schemeClr val="tx1"/>
                </a:solidFill>
              </a:rPr>
              <a:t>she had lost her </a:t>
            </a:r>
            <a:r>
              <a:rPr lang="en-US" dirty="0" err="1">
                <a:solidFill>
                  <a:schemeClr val="tx1"/>
                </a:solidFill>
              </a:rPr>
              <a:t>favourite</a:t>
            </a:r>
            <a:r>
              <a:rPr lang="en-US" dirty="0">
                <a:solidFill>
                  <a:schemeClr val="tx1"/>
                </a:solidFill>
              </a:rPr>
              <a:t> ring.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8) </a:t>
            </a:r>
            <a:r>
              <a:rPr lang="en-US" dirty="0" err="1">
                <a:solidFill>
                  <a:schemeClr val="tx1"/>
                </a:solidFill>
              </a:rPr>
              <a:t>Valerу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u="sng" dirty="0">
                <a:solidFill>
                  <a:schemeClr val="tx1"/>
                </a:solidFill>
              </a:rPr>
              <a:t>I didn’t feel </a:t>
            </a:r>
            <a:r>
              <a:rPr lang="en-US" dirty="0">
                <a:solidFill>
                  <a:schemeClr val="tx1"/>
                </a:solidFill>
              </a:rPr>
              <a:t>well then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Valery </a:t>
            </a:r>
            <a:r>
              <a:rPr lang="en-US" dirty="0">
                <a:solidFill>
                  <a:srgbClr val="FF0000"/>
                </a:solidFill>
              </a:rPr>
              <a:t>explained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</a:rPr>
              <a:t>she hadn’t felt </a:t>
            </a:r>
            <a:r>
              <a:rPr lang="en-US" dirty="0">
                <a:solidFill>
                  <a:schemeClr val="tx1"/>
                </a:solidFill>
              </a:rPr>
              <a:t>well then.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63136"/>
            <a:ext cx="2569468" cy="2569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2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376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Глаголы, вводящие косвенную речь 8 класс</vt:lpstr>
      <vt:lpstr>Обратите особое внимание!</vt:lpstr>
      <vt:lpstr>Обрати внимание!</vt:lpstr>
      <vt:lpstr>Let’s train!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Глаголы вводящие косвенную речь 8 класс</dc:title>
  <dc:creator>1</dc:creator>
  <cp:lastModifiedBy>Пк</cp:lastModifiedBy>
  <cp:revision>5</cp:revision>
  <dcterms:created xsi:type="dcterms:W3CDTF">2024-02-18T10:24:26Z</dcterms:created>
  <dcterms:modified xsi:type="dcterms:W3CDTF">2024-02-26T01:59:13Z</dcterms:modified>
</cp:coreProperties>
</file>